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5"/>
  </p:notesMasterIdLst>
  <p:handoutMasterIdLst>
    <p:handoutMasterId r:id="rId26"/>
  </p:handoutMasterIdLst>
  <p:sldIdLst>
    <p:sldId id="400" r:id="rId5"/>
    <p:sldId id="35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16" r:id="rId18"/>
    <p:sldId id="363" r:id="rId19"/>
    <p:sldId id="380" r:id="rId20"/>
    <p:sldId id="431" r:id="rId21"/>
    <p:sldId id="435" r:id="rId22"/>
    <p:sldId id="436" r:id="rId23"/>
    <p:sldId id="434" r:id="rId24"/>
  </p:sldIdLst>
  <p:sldSz cx="12192000" cy="6858000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4CF53F-1693-1991-E36D-57FB253CDD4A}" name="Lydia Oldham" initials="LO" userId="S::lydia.oldham@mktg.com::2f0309ca-c2b9-4bcb-b911-a0ecaddeadae" providerId="AD"/>
  <p188:author id="{5240FEF4-E76E-0B57-2BDC-393E81B91B5E}" name="Kate Arkless Gray" initials="KAG" userId="S::kate.arklessgray@johnbrownmedia.com::47e965bf-491a-429b-a63d-5f77042e18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Olivia Robson" initials="OR" lastIdx="28" clrIdx="6">
    <p:extLst>
      <p:ext uri="{19B8F6BF-5375-455C-9EA6-DF929625EA0E}">
        <p15:presenceInfo xmlns:p15="http://schemas.microsoft.com/office/powerpoint/2012/main" userId="S-1-5-21-280821030-2079459367-3981062981-1384" providerId="AD"/>
      </p:ext>
    </p:extLst>
  </p:cmAuthor>
  <p:cmAuthor id="1" name="Claire Smith" initials="" lastIdx="15" clrIdx="0"/>
  <p:cmAuthor id="8" name="Holly Keogh" initials="HK [2]" lastIdx="3" clrIdx="7">
    <p:extLst>
      <p:ext uri="{19B8F6BF-5375-455C-9EA6-DF929625EA0E}">
        <p15:presenceInfo xmlns:p15="http://schemas.microsoft.com/office/powerpoint/2012/main" userId="S::holly.keogh@johnbrownmedia.com::66b6441c-a64c-458d-ab37-b1bf0f532633" providerId="AD"/>
      </p:ext>
    </p:extLst>
  </p:cmAuthor>
  <p:cmAuthor id="2" name="Anna Budzynska" initials="" lastIdx="5" clrIdx="1"/>
  <p:cmAuthor id="9" name="Barry Brocklebank" initials="BB" lastIdx="6" clrIdx="8">
    <p:extLst>
      <p:ext uri="{19B8F6BF-5375-455C-9EA6-DF929625EA0E}">
        <p15:presenceInfo xmlns:p15="http://schemas.microsoft.com/office/powerpoint/2012/main" userId="S::barry.brocklebank@johnbrownmedia.com::4eefeea3-a30e-48b1-8f1f-43942772fa5f" providerId="AD"/>
      </p:ext>
    </p:extLst>
  </p:cmAuthor>
  <p:cmAuthor id="3" name="Karen White" initials="" lastIdx="1" clrIdx="2"/>
  <p:cmAuthor id="4" name="Shellie Marlowe Proofreading" initials="" lastIdx="32" clrIdx="3"/>
  <p:cmAuthor id="5" name="Holly Keogh" initials="HK" lastIdx="6" clrIdx="4">
    <p:extLst>
      <p:ext uri="{19B8F6BF-5375-455C-9EA6-DF929625EA0E}">
        <p15:presenceInfo xmlns:p15="http://schemas.microsoft.com/office/powerpoint/2012/main" userId="S::holly.welch@johnbrownmedia.com::66b6441c-a64c-458d-ab37-b1bf0f532633" providerId="AD"/>
      </p:ext>
    </p:extLst>
  </p:cmAuthor>
  <p:cmAuthor id="6" name="Clare Watters" initials="CW" lastIdx="2" clrIdx="5">
    <p:extLst>
      <p:ext uri="{19B8F6BF-5375-455C-9EA6-DF929625EA0E}">
        <p15:presenceInfo xmlns:p15="http://schemas.microsoft.com/office/powerpoint/2012/main" userId="S::clare.watters@johnbrownmedia.com::bc96e562-858b-4851-84ab-4aa1f82b4b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D69"/>
    <a:srgbClr val="F56800"/>
    <a:srgbClr val="E91600"/>
    <a:srgbClr val="FF0000"/>
    <a:srgbClr val="FDBA01"/>
    <a:srgbClr val="0DB349"/>
    <a:srgbClr val="0073A3"/>
    <a:srgbClr val="FF0042"/>
    <a:srgbClr val="FDBD17"/>
    <a:srgbClr val="411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6" autoAdjust="0"/>
    <p:restoredTop sz="94684"/>
  </p:normalViewPr>
  <p:slideViewPr>
    <p:cSldViewPr snapToGrid="0">
      <p:cViewPr varScale="1">
        <p:scale>
          <a:sx n="130" d="100"/>
          <a:sy n="130" d="100"/>
        </p:scale>
        <p:origin x="192" y="1072"/>
      </p:cViewPr>
      <p:guideLst>
        <p:guide orient="horz" pos="2183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996859-3881-544D-90B3-CBB35DCABB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D8C68-5616-0F4E-9DDC-4764B4D1B0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46C3F8-DE3A-DD4F-8061-A25102468813}" type="datetimeFigureOut">
              <a:rPr lang="en-GB"/>
              <a:pPr>
                <a:defRPr/>
              </a:pPr>
              <a:t>14/11/2022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7E236-EB1B-7B49-B6D6-70A438852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06641-8F35-EF4C-836E-8AFF3221A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E1BAF8-8573-E04C-943C-6512BAD69C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0569E5-B5B5-6A4F-9438-0946687249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8D405-6FBD-5444-A405-99684563D7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1A58E4-0EB1-4A4D-A9D2-63B4127D6B0B}" type="datetimeFigureOut">
              <a:rPr lang="en-GB"/>
              <a:pPr>
                <a:defRPr/>
              </a:pPr>
              <a:t>14/11/2022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687A5EF-2E99-254D-BFFA-26B6922D5B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3AC7C9-55AB-D24D-89BF-4E13ED468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B3D8A-5336-BE40-B1D2-1F79810D58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E1FDA-23DE-5E44-BE3C-E4C1DACFD7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69D88C-D4EA-E146-9DB9-63E5AB07AE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E14CAA80-4679-2A40-8748-24D79D42E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35D91D80-278C-C048-AAFE-DCB027978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FFCA37D9-1B35-D44C-A1AC-3BFD1782D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79F46B-011B-4A40-A7F6-F1D50D2A614A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33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59CE2E78-DB5A-2E40-894D-657ECCD04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09D9342D-496B-4949-9AD6-8BCCA94B9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B6264B1F-07CC-6045-9848-261146A12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99A8EE-9E3E-CC46-BB38-4C3286B0B6A2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9D88C-D4EA-E146-9DB9-63E5AB07AEB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4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9D88C-D4EA-E146-9DB9-63E5AB07AEB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7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59CE2E78-DB5A-2E40-894D-657ECCD04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09D9342D-496B-4949-9AD6-8BCCA94B9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B6264B1F-07CC-6045-9848-261146A12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99A8EE-9E3E-CC46-BB38-4C3286B0B6A2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959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9D88C-D4EA-E146-9DB9-63E5AB07AEB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3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9D88C-D4EA-E146-9DB9-63E5AB07AEB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53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9D88C-D4EA-E146-9DB9-63E5AB07AEB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6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9D88C-D4EA-E146-9DB9-63E5AB07AEB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4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A5F17D-B79E-8641-8A47-0D441E061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CC67233-5AC3-1996-5F51-784A8379B4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40527" y="6376988"/>
            <a:ext cx="19768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100" b="1" dirty="0">
                <a:solidFill>
                  <a:srgbClr val="41145F"/>
                </a:solidFill>
              </a:rPr>
              <a:t> </a:t>
            </a:r>
            <a:r>
              <a:rPr lang="en-GB" altLang="en-US" sz="1100" b="1" dirty="0">
                <a:solidFill>
                  <a:srgbClr val="41145F"/>
                </a:solidFill>
                <a:cs typeface="Arial" panose="020B0604020202020204" pitchFamily="34" charset="0"/>
              </a:rPr>
              <a:t>Welcome to Talk Money  </a:t>
            </a:r>
            <a:r>
              <a:rPr lang="en-US" altLang="en-US" sz="1100" b="1" dirty="0">
                <a:solidFill>
                  <a:srgbClr val="41145F"/>
                </a:solidFill>
              </a:rPr>
              <a:t>| </a:t>
            </a:r>
            <a:fld id="{9D684F53-3D39-7443-A776-7D8AFA92E137}" type="slidenum">
              <a:rPr lang="en-US" altLang="en-US" sz="1100" b="1">
                <a:solidFill>
                  <a:srgbClr val="41145F"/>
                </a:solidFill>
              </a:rPr>
              <a:pPr algn="r" eaLnBrk="1" hangingPunct="1"/>
              <a:t>‹#›</a:t>
            </a:fld>
            <a:endParaRPr lang="en-US" altLang="en-US" sz="1100" b="1" dirty="0">
              <a:solidFill>
                <a:srgbClr val="41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E8C4B2-56AE-2D40-AB6E-BDC851A687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DB3D6B-7505-4846-A4E3-A9C7E9D323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95360" y="6376988"/>
            <a:ext cx="32219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100" b="1" dirty="0">
                <a:solidFill>
                  <a:schemeClr val="bg1"/>
                </a:solidFill>
              </a:rPr>
              <a:t> </a:t>
            </a:r>
            <a:r>
              <a:rPr lang="en-GB" altLang="en-US" sz="1100" b="1" dirty="0">
                <a:solidFill>
                  <a:schemeClr val="bg1"/>
                </a:solidFill>
                <a:cs typeface="Arial" panose="020B0604020202020204" pitchFamily="34" charset="0"/>
              </a:rPr>
              <a:t>Welcome to Talk Money  </a:t>
            </a:r>
            <a:r>
              <a:rPr lang="en-US" altLang="en-US" sz="1100" b="1" dirty="0">
                <a:solidFill>
                  <a:schemeClr val="bg1"/>
                </a:solidFill>
              </a:rPr>
              <a:t>| </a:t>
            </a:r>
            <a:fld id="{9D684F53-3D39-7443-A776-7D8AFA92E137}" type="slidenum">
              <a:rPr lang="en-US" altLang="en-US" sz="1100" b="1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4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99BBB6B-05A6-6043-9021-E9149B98A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F08B4D0-9605-E043-AE9A-F02B281D5E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40527" y="6376988"/>
            <a:ext cx="19768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100" b="1" dirty="0">
                <a:solidFill>
                  <a:srgbClr val="41145F"/>
                </a:solidFill>
              </a:rPr>
              <a:t> </a:t>
            </a:r>
            <a:r>
              <a:rPr lang="en-GB" altLang="en-US" sz="1100" b="1" dirty="0">
                <a:solidFill>
                  <a:srgbClr val="41145F"/>
                </a:solidFill>
                <a:cs typeface="Arial" panose="020B0604020202020204" pitchFamily="34" charset="0"/>
              </a:rPr>
              <a:t>Welcome to Talk Money  </a:t>
            </a:r>
            <a:r>
              <a:rPr lang="en-US" altLang="en-US" sz="1100" b="1" dirty="0">
                <a:solidFill>
                  <a:srgbClr val="41145F"/>
                </a:solidFill>
              </a:rPr>
              <a:t>| </a:t>
            </a:r>
            <a:fld id="{9D684F53-3D39-7443-A776-7D8AFA92E137}" type="slidenum">
              <a:rPr lang="en-US" altLang="en-US" sz="1100" b="1">
                <a:solidFill>
                  <a:srgbClr val="41145F"/>
                </a:solidFill>
              </a:rPr>
              <a:pPr algn="r" eaLnBrk="1" hangingPunct="1"/>
              <a:t>‹#›</a:t>
            </a:fld>
            <a:endParaRPr lang="en-US" altLang="en-US" sz="1100" b="1" dirty="0">
              <a:solidFill>
                <a:srgbClr val="41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95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E9AD17-2F28-3649-9AD0-F900B2E837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FC691A-98B6-67B1-0883-0752801B77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95360" y="6376988"/>
            <a:ext cx="32219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100" b="1" dirty="0">
                <a:solidFill>
                  <a:schemeClr val="bg1"/>
                </a:solidFill>
              </a:rPr>
              <a:t> </a:t>
            </a:r>
            <a:r>
              <a:rPr lang="en-GB" altLang="en-US" sz="1100" b="1" dirty="0">
                <a:solidFill>
                  <a:schemeClr val="bg1"/>
                </a:solidFill>
                <a:cs typeface="Arial" panose="020B0604020202020204" pitchFamily="34" charset="0"/>
              </a:rPr>
              <a:t>Welcome to Talk Money  </a:t>
            </a:r>
            <a:r>
              <a:rPr lang="en-US" altLang="en-US" sz="1100" b="1" dirty="0">
                <a:solidFill>
                  <a:schemeClr val="bg1"/>
                </a:solidFill>
              </a:rPr>
              <a:t>| </a:t>
            </a:r>
            <a:fld id="{9D684F53-3D39-7443-A776-7D8AFA92E137}" type="slidenum">
              <a:rPr lang="en-US" altLang="en-US" sz="1100" b="1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6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sv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57A117D-9568-D44B-A33E-837E50AF3AA4}"/>
              </a:ext>
            </a:extLst>
          </p:cNvPr>
          <p:cNvSpPr txBox="1">
            <a:spLocks/>
          </p:cNvSpPr>
          <p:nvPr/>
        </p:nvSpPr>
        <p:spPr bwMode="auto">
          <a:xfrm>
            <a:off x="388939" y="1268319"/>
            <a:ext cx="4322762" cy="516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7200" b="1" dirty="0">
                <a:solidFill>
                  <a:schemeClr val="bg1"/>
                </a:solidFill>
                <a:cs typeface="Arial" panose="020B0604020202020204" pitchFamily="34" charset="0"/>
              </a:rPr>
              <a:t>Welcome to Talk Money</a:t>
            </a:r>
          </a:p>
          <a:p>
            <a:pPr eaLnBrk="1" hangingPunct="1">
              <a:lnSpc>
                <a:spcPct val="90000"/>
              </a:lnSpc>
            </a:pPr>
            <a:endParaRPr lang="en-GB" altLang="en-US" sz="7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br>
              <a:rPr lang="en-GB" altLang="en-US" sz="7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GB" altLang="en-US" sz="6000" b="1" dirty="0">
              <a:solidFill>
                <a:srgbClr val="41145F"/>
              </a:solidFill>
              <a:latin typeface="RN House Sans" panose="020B0504020203020204" pitchFamily="34" charset="77"/>
            </a:endParaRPr>
          </a:p>
        </p:txBody>
      </p:sp>
      <p:pic>
        <p:nvPicPr>
          <p:cNvPr id="10" name="Picture 2" descr="Green cartoon monster wearing red headphones and drumsticks">
            <a:extLst>
              <a:ext uri="{FF2B5EF4-FFF2-40B4-BE49-F238E27FC236}">
                <a16:creationId xmlns:a16="http://schemas.microsoft.com/office/drawing/2014/main" id="{40E1847E-1F49-0F1B-ED27-094F95BAB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52" y="1688133"/>
            <a:ext cx="3772782" cy="47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1E607261-92B0-9CF2-88CA-58ACF44DFEC5}"/>
              </a:ext>
            </a:extLst>
          </p:cNvPr>
          <p:cNvSpPr/>
          <p:nvPr/>
        </p:nvSpPr>
        <p:spPr>
          <a:xfrm>
            <a:off x="7975600" y="1268320"/>
            <a:ext cx="3532365" cy="2389280"/>
          </a:xfrm>
          <a:prstGeom prst="wedgeEllipseCallout">
            <a:avLst>
              <a:gd name="adj1" fmla="val -72965"/>
              <a:gd name="adj2" fmla="val 426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02C27724-0FCE-E119-B5D8-432A5CA07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668" y="1697451"/>
            <a:ext cx="3082228" cy="15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800" b="1" i="1" dirty="0">
                <a:solidFill>
                  <a:srgbClr val="41145F"/>
                </a:solidFill>
                <a:cs typeface="Arial" panose="020B0604020202020204" pitchFamily="34" charset="0"/>
              </a:rPr>
              <a:t>Let’s talk money! </a:t>
            </a:r>
          </a:p>
        </p:txBody>
      </p:sp>
    </p:spTree>
    <p:extLst>
      <p:ext uri="{BB962C8B-B14F-4D97-AF65-F5344CB8AC3E}">
        <p14:creationId xmlns:p14="http://schemas.microsoft.com/office/powerpoint/2010/main" val="363405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7D0F3-D96F-9DC5-F799-B50D24656C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7CEAC-2A14-FE2B-D318-9FC51B66A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/>
        </p:blipFill>
        <p:spPr>
          <a:xfrm>
            <a:off x="635440" y="0"/>
            <a:ext cx="1092112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621C27-F81F-F97A-0A0A-E422A3F6ACCC}"/>
              </a:ext>
            </a:extLst>
          </p:cNvPr>
          <p:cNvSpPr/>
          <p:nvPr/>
        </p:nvSpPr>
        <p:spPr>
          <a:xfrm>
            <a:off x="10031767" y="159798"/>
            <a:ext cx="1402672" cy="319596"/>
          </a:xfrm>
          <a:prstGeom prst="rect">
            <a:avLst/>
          </a:prstGeom>
          <a:solidFill>
            <a:srgbClr val="F5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2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7D0F3-D96F-9DC5-F799-B50D24656C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4B768E-EB1E-EDD5-42A9-351D311FE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/>
        </p:blipFill>
        <p:spPr>
          <a:xfrm>
            <a:off x="635440" y="0"/>
            <a:ext cx="1092112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9FD258-E383-3015-76C0-C290C6C26F9A}"/>
              </a:ext>
            </a:extLst>
          </p:cNvPr>
          <p:cNvSpPr/>
          <p:nvPr/>
        </p:nvSpPr>
        <p:spPr>
          <a:xfrm>
            <a:off x="10031767" y="159798"/>
            <a:ext cx="1402672" cy="319596"/>
          </a:xfrm>
          <a:prstGeom prst="rect">
            <a:avLst/>
          </a:prstGeom>
          <a:solidFill>
            <a:srgbClr val="F5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7D0F3-D96F-9DC5-F799-B50D24656C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FA269E6-5336-F5D7-5A99-2D1A7A800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r="240"/>
          <a:stretch/>
        </p:blipFill>
        <p:spPr>
          <a:xfrm>
            <a:off x="635620" y="-1"/>
            <a:ext cx="10917043" cy="68309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7F67B9-8802-7590-ACF5-31043C98AF10}"/>
              </a:ext>
            </a:extLst>
          </p:cNvPr>
          <p:cNvSpPr/>
          <p:nvPr/>
        </p:nvSpPr>
        <p:spPr>
          <a:xfrm>
            <a:off x="10031767" y="159798"/>
            <a:ext cx="1402672" cy="319596"/>
          </a:xfrm>
          <a:prstGeom prst="rect">
            <a:avLst/>
          </a:prstGeom>
          <a:solidFill>
            <a:srgbClr val="F5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8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7D0F3-D96F-9DC5-F799-B50D24656C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70EBA3-5B33-5AC1-4ABE-B6BFB2732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" b="6580"/>
          <a:stretch/>
        </p:blipFill>
        <p:spPr>
          <a:xfrm>
            <a:off x="635440" y="209493"/>
            <a:ext cx="10921120" cy="66982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7A288C-F51D-9A05-1C28-48899FF7D91B}"/>
              </a:ext>
            </a:extLst>
          </p:cNvPr>
          <p:cNvSpPr/>
          <p:nvPr/>
        </p:nvSpPr>
        <p:spPr>
          <a:xfrm>
            <a:off x="9750288" y="159798"/>
            <a:ext cx="1806272" cy="319596"/>
          </a:xfrm>
          <a:prstGeom prst="rect">
            <a:avLst/>
          </a:prstGeom>
          <a:solidFill>
            <a:srgbClr val="F5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5BDAF0B-85DF-E748-839E-11B966D7573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4394" y="990578"/>
            <a:ext cx="1153820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41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year’s Talk Money Week theme is credit</a:t>
            </a:r>
          </a:p>
        </p:txBody>
      </p:sp>
      <p:pic>
        <p:nvPicPr>
          <p:cNvPr id="2" name="Picture 2" descr="Cartoon girl with a bow on her head">
            <a:extLst>
              <a:ext uri="{FF2B5EF4-FFF2-40B4-BE49-F238E27FC236}">
                <a16:creationId xmlns:a16="http://schemas.microsoft.com/office/drawing/2014/main" id="{90A79C6C-5380-E870-CAB7-A1ACCE14E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491" y="2403800"/>
            <a:ext cx="2040309" cy="25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B407AF1-69BB-6217-8DE5-BF867E8AA8E7}"/>
              </a:ext>
            </a:extLst>
          </p:cNvPr>
          <p:cNvGrpSpPr/>
          <p:nvPr/>
        </p:nvGrpSpPr>
        <p:grpSpPr>
          <a:xfrm>
            <a:off x="2108795" y="1982450"/>
            <a:ext cx="2234605" cy="1731950"/>
            <a:chOff x="2108795" y="1982450"/>
            <a:chExt cx="2234605" cy="1731950"/>
          </a:xfrm>
        </p:grpSpPr>
        <p:sp>
          <p:nvSpPr>
            <p:cNvPr id="3" name="Oval Callout 2">
              <a:extLst>
                <a:ext uri="{FF2B5EF4-FFF2-40B4-BE49-F238E27FC236}">
                  <a16:creationId xmlns:a16="http://schemas.microsoft.com/office/drawing/2014/main" id="{22793928-4B08-C2E1-06D3-6BD9689E559A}"/>
                </a:ext>
              </a:extLst>
            </p:cNvPr>
            <p:cNvSpPr/>
            <p:nvPr/>
          </p:nvSpPr>
          <p:spPr>
            <a:xfrm>
              <a:off x="2108795" y="1982450"/>
              <a:ext cx="2234605" cy="1446550"/>
            </a:xfrm>
            <a:prstGeom prst="wedgeEllipseCallout">
              <a:avLst>
                <a:gd name="adj1" fmla="val -42764"/>
                <a:gd name="adj2" fmla="val 51662"/>
              </a:avLst>
            </a:prstGeom>
            <a:solidFill>
              <a:srgbClr val="4114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AEBFDB87-66E9-1472-4935-53345D4C4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581" y="2267850"/>
              <a:ext cx="1802519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What is credit?</a:t>
              </a:r>
            </a:p>
            <a:p>
              <a:pPr algn="ctr" eaLnBrk="1" hangingPunct="1"/>
              <a:endParaRPr lang="en-GB" altLang="en-US" sz="2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 eaLnBrk="1" hangingPunct="1"/>
              <a:endParaRPr lang="en-GB" altLang="en-US" sz="2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Green cartoon monster wearing red headphones and drumsticks">
            <a:extLst>
              <a:ext uri="{FF2B5EF4-FFF2-40B4-BE49-F238E27FC236}">
                <a16:creationId xmlns:a16="http://schemas.microsoft.com/office/drawing/2014/main" id="{482AF05B-882E-6DEE-2D95-261906F3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74" y="2656598"/>
            <a:ext cx="2910716" cy="36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87CEAC6-ADA5-0696-6EC9-B2BCBFC5F1C9}"/>
              </a:ext>
            </a:extLst>
          </p:cNvPr>
          <p:cNvGrpSpPr/>
          <p:nvPr/>
        </p:nvGrpSpPr>
        <p:grpSpPr>
          <a:xfrm>
            <a:off x="5321301" y="1957050"/>
            <a:ext cx="3505200" cy="1789550"/>
            <a:chOff x="5321301" y="1957050"/>
            <a:chExt cx="3505200" cy="1789550"/>
          </a:xfrm>
        </p:grpSpPr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id="{FEFC8646-0347-6286-EBF0-276334284691}"/>
                </a:ext>
              </a:extLst>
            </p:cNvPr>
            <p:cNvSpPr/>
            <p:nvPr/>
          </p:nvSpPr>
          <p:spPr>
            <a:xfrm>
              <a:off x="5321301" y="1957050"/>
              <a:ext cx="3505200" cy="1757350"/>
            </a:xfrm>
            <a:prstGeom prst="wedgeEllipseCallout">
              <a:avLst>
                <a:gd name="adj1" fmla="val 57745"/>
                <a:gd name="adj2" fmla="val 38964"/>
              </a:avLst>
            </a:prstGeom>
            <a:solidFill>
              <a:srgbClr val="4114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167B50BA-3DDC-B18C-E3B3-5D1205B57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001" y="2300050"/>
              <a:ext cx="2910716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200" dirty="0">
                  <a:solidFill>
                    <a:schemeClr val="bg1"/>
                  </a:solidFill>
                  <a:cs typeface="Arial" panose="020B0604020202020204" pitchFamily="34" charset="0"/>
                </a:rPr>
                <a:t>A </a:t>
              </a:r>
              <a:r>
                <a:rPr lang="en-GB" altLang="en-US" sz="2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credit</a:t>
              </a:r>
              <a:r>
                <a:rPr lang="en-GB" altLang="en-US" sz="2200" dirty="0">
                  <a:solidFill>
                    <a:schemeClr val="bg1"/>
                  </a:solidFill>
                  <a:cs typeface="Arial" panose="020B0604020202020204" pitchFamily="34" charset="0"/>
                </a:rPr>
                <a:t> is an amount of money added into your bank account. </a:t>
              </a:r>
            </a:p>
            <a:p>
              <a:pPr algn="ctr" eaLnBrk="1" hangingPunct="1"/>
              <a:endParaRPr lang="en-GB" altLang="en-US" sz="2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36E6FD-505A-2EAC-A865-5DEE5FC75D7E}"/>
              </a:ext>
            </a:extLst>
          </p:cNvPr>
          <p:cNvGrpSpPr/>
          <p:nvPr/>
        </p:nvGrpSpPr>
        <p:grpSpPr>
          <a:xfrm>
            <a:off x="3079751" y="3582219"/>
            <a:ext cx="3505200" cy="2007085"/>
            <a:chOff x="3079751" y="3582219"/>
            <a:chExt cx="3505200" cy="2007085"/>
          </a:xfrm>
        </p:grpSpPr>
        <p:sp>
          <p:nvSpPr>
            <p:cNvPr id="10" name="Oval Callout 9">
              <a:extLst>
                <a:ext uri="{FF2B5EF4-FFF2-40B4-BE49-F238E27FC236}">
                  <a16:creationId xmlns:a16="http://schemas.microsoft.com/office/drawing/2014/main" id="{0DE48974-802E-A872-206A-4EE840BC576B}"/>
                </a:ext>
              </a:extLst>
            </p:cNvPr>
            <p:cNvSpPr/>
            <p:nvPr/>
          </p:nvSpPr>
          <p:spPr>
            <a:xfrm>
              <a:off x="3079751" y="3582219"/>
              <a:ext cx="3505200" cy="1757350"/>
            </a:xfrm>
            <a:prstGeom prst="wedgeEllipseCallout">
              <a:avLst>
                <a:gd name="adj1" fmla="val 121151"/>
                <a:gd name="adj2" fmla="val -8732"/>
              </a:avLst>
            </a:prstGeom>
            <a:solidFill>
              <a:srgbClr val="4114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4E3597-8BAD-C3E4-9EFE-6E77F00D3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8017" y="3804200"/>
              <a:ext cx="2805819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200" dirty="0">
                  <a:solidFill>
                    <a:schemeClr val="bg1"/>
                  </a:solidFill>
                  <a:cs typeface="Arial" panose="020B0604020202020204" pitchFamily="34" charset="0"/>
                </a:rPr>
                <a:t>When you borrow money to pay for something it’s also called </a:t>
              </a:r>
              <a:r>
                <a:rPr lang="en-GB" altLang="en-US" sz="2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credit</a:t>
              </a:r>
              <a:r>
                <a:rPr lang="en-GB" altLang="en-US" sz="2200" dirty="0">
                  <a:solidFill>
                    <a:schemeClr val="bg1"/>
                  </a:solidFill>
                  <a:cs typeface="Arial" panose="020B0604020202020204" pitchFamily="34" charset="0"/>
                </a:rPr>
                <a:t>.</a:t>
              </a:r>
            </a:p>
            <a:p>
              <a:pPr algn="ctr" eaLnBrk="1" hangingPunct="1"/>
              <a:endParaRPr lang="en-GB" altLang="en-US" sz="2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54CD48-1024-F3F5-FE12-01D020D7757F}"/>
              </a:ext>
            </a:extLst>
          </p:cNvPr>
          <p:cNvGrpSpPr/>
          <p:nvPr/>
        </p:nvGrpSpPr>
        <p:grpSpPr>
          <a:xfrm>
            <a:off x="5702302" y="4978067"/>
            <a:ext cx="3505200" cy="1994741"/>
            <a:chOff x="5702302" y="4978067"/>
            <a:chExt cx="3505200" cy="1994741"/>
          </a:xfrm>
        </p:grpSpPr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71DA41E3-FC03-2B13-5B3F-96247F19FC7D}"/>
                </a:ext>
              </a:extLst>
            </p:cNvPr>
            <p:cNvSpPr/>
            <p:nvPr/>
          </p:nvSpPr>
          <p:spPr>
            <a:xfrm>
              <a:off x="5702302" y="4978067"/>
              <a:ext cx="3505200" cy="1757350"/>
            </a:xfrm>
            <a:prstGeom prst="wedgeEllipseCallout">
              <a:avLst>
                <a:gd name="adj1" fmla="val 63543"/>
                <a:gd name="adj2" fmla="val -55707"/>
              </a:avLst>
            </a:prstGeom>
            <a:solidFill>
              <a:srgbClr val="4114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49CDFD-C766-6C3E-42C5-2FB7FCB67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5187704"/>
              <a:ext cx="2805819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200" dirty="0">
                  <a:solidFill>
                    <a:schemeClr val="bg1"/>
                  </a:solidFill>
                  <a:cs typeface="Arial" panose="020B0604020202020204" pitchFamily="34" charset="0"/>
                </a:rPr>
                <a:t>You’ll need to pay it back and often have to pay a cost called ‘</a:t>
              </a:r>
              <a:r>
                <a:rPr lang="en-GB" altLang="en-US" sz="2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interest</a:t>
              </a:r>
              <a:r>
                <a:rPr lang="en-GB" altLang="en-US" sz="2200" dirty="0">
                  <a:solidFill>
                    <a:schemeClr val="bg1"/>
                  </a:solidFill>
                  <a:cs typeface="Arial" panose="020B0604020202020204" pitchFamily="34" charset="0"/>
                </a:rPr>
                <a:t>’.</a:t>
              </a:r>
            </a:p>
            <a:p>
              <a:pPr algn="ctr" eaLnBrk="1" hangingPunct="1"/>
              <a:endParaRPr lang="en-GB" altLang="en-US" sz="2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1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E3BBE2-3568-409D-84F3-5177E4E66D7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4394" y="990578"/>
            <a:ext cx="1153820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credit</a:t>
            </a:r>
          </a:p>
        </p:txBody>
      </p:sp>
      <p:pic>
        <p:nvPicPr>
          <p:cNvPr id="3" name="Picture 2" descr="Cartoon girl with a bow on her head">
            <a:extLst>
              <a:ext uri="{FF2B5EF4-FFF2-40B4-BE49-F238E27FC236}">
                <a16:creationId xmlns:a16="http://schemas.microsoft.com/office/drawing/2014/main" id="{59F94DDB-1C97-9215-5889-892F8E10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83" y="298626"/>
            <a:ext cx="2040309" cy="25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C1C3BF32-0186-AD21-827D-8CE80C8E4E4B}"/>
              </a:ext>
            </a:extLst>
          </p:cNvPr>
          <p:cNvSpPr/>
          <p:nvPr/>
        </p:nvSpPr>
        <p:spPr>
          <a:xfrm>
            <a:off x="4319791" y="1001706"/>
            <a:ext cx="2450505" cy="1536700"/>
          </a:xfrm>
          <a:prstGeom prst="wedgeEllipseCallout">
            <a:avLst>
              <a:gd name="adj1" fmla="val 67626"/>
              <a:gd name="adj2" fmla="val 5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D7FB7437-4D9D-0DC7-6046-D9071E2EF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291" y="1177958"/>
            <a:ext cx="20403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 b="1" dirty="0">
                <a:solidFill>
                  <a:srgbClr val="41145F"/>
                </a:solidFill>
                <a:cs typeface="Arial" panose="020B0604020202020204" pitchFamily="34" charset="0"/>
              </a:rPr>
              <a:t>Which of these have you heard of?</a:t>
            </a:r>
            <a:endParaRPr lang="en-GB" alt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B5D42-B592-2657-1E77-EAF5CDCE6FCE}"/>
              </a:ext>
            </a:extLst>
          </p:cNvPr>
          <p:cNvSpPr txBox="1"/>
          <p:nvPr/>
        </p:nvSpPr>
        <p:spPr>
          <a:xfrm>
            <a:off x="119106" y="4563291"/>
            <a:ext cx="2231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Money you borrow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family or friends to pay for something.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FCFBA2-F2EA-E10C-ABF3-4C7CA69EFFAD}"/>
              </a:ext>
            </a:extLst>
          </p:cNvPr>
          <p:cNvSpPr txBox="1"/>
          <p:nvPr/>
        </p:nvSpPr>
        <p:spPr>
          <a:xfrm>
            <a:off x="4764304" y="4563291"/>
            <a:ext cx="2231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Money loaned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the bank. You pay it back monthly.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343AB-8C98-42F6-C1FE-7FB2FDE47BC8}"/>
              </a:ext>
            </a:extLst>
          </p:cNvPr>
          <p:cNvSpPr txBox="1"/>
          <p:nvPr/>
        </p:nvSpPr>
        <p:spPr>
          <a:xfrm>
            <a:off x="9567312" y="4563291"/>
            <a:ext cx="24306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overdraft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lets you borrow money from your bank account which you can pay back.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66D7F0-C337-EBA9-074D-4AF88B9A3C95}"/>
              </a:ext>
            </a:extLst>
          </p:cNvPr>
          <p:cNvSpPr txBox="1"/>
          <p:nvPr/>
        </p:nvSpPr>
        <p:spPr>
          <a:xfrm>
            <a:off x="2441705" y="4563291"/>
            <a:ext cx="2231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credit card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lets you spend now and pay back at a later time.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8AED5-180A-7D33-9FD6-AD8D4A8B474F}"/>
              </a:ext>
            </a:extLst>
          </p:cNvPr>
          <p:cNvSpPr txBox="1"/>
          <p:nvPr/>
        </p:nvSpPr>
        <p:spPr>
          <a:xfrm>
            <a:off x="7208083" y="4563291"/>
            <a:ext cx="22316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mortgage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 large bank loan, used to pay for a house or flat. You pay it back monthly over many years.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CE98CCD-0027-48D5-B441-F2B91213E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47" y="3164817"/>
            <a:ext cx="1293255" cy="957803"/>
          </a:xfrm>
          <a:prstGeom prst="rect">
            <a:avLst/>
          </a:prstGeom>
          <a:solidFill>
            <a:srgbClr val="EF4D69"/>
          </a:solidFill>
        </p:spPr>
      </p:pic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EE01955-7545-80B1-99E4-8FCFF0472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36" y="3217115"/>
            <a:ext cx="1387088" cy="853209"/>
          </a:xfrm>
          <a:prstGeom prst="rect">
            <a:avLst/>
          </a:prstGeom>
        </p:spPr>
      </p:pic>
      <p:pic>
        <p:nvPicPr>
          <p:cNvPr id="23" name="Picture 22" descr="A picture containing building, house, window&#10;&#10;Description automatically generated">
            <a:extLst>
              <a:ext uri="{FF2B5EF4-FFF2-40B4-BE49-F238E27FC236}">
                <a16:creationId xmlns:a16="http://schemas.microsoft.com/office/drawing/2014/main" id="{8E1BE05E-2A79-B64A-3B69-7327B2614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29" y="3075394"/>
            <a:ext cx="1110216" cy="11366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E4FB4A4A-DE1D-AEC5-6B00-329A67DE6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62" y="3022278"/>
            <a:ext cx="1312128" cy="134657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17C7ED4C-F407-201A-E28A-6137E3B95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026918"/>
            <a:ext cx="1451704" cy="1385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E355A-4A60-A3BD-3012-9794A5066C8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4394" y="990578"/>
            <a:ext cx="1153820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credit</a:t>
            </a:r>
          </a:p>
        </p:txBody>
      </p:sp>
      <p:pic>
        <p:nvPicPr>
          <p:cNvPr id="3" name="Picture 2" descr="Cartoon girl with a bow on her head">
            <a:extLst>
              <a:ext uri="{FF2B5EF4-FFF2-40B4-BE49-F238E27FC236}">
                <a16:creationId xmlns:a16="http://schemas.microsoft.com/office/drawing/2014/main" id="{0BFB58FB-C64D-33ED-58C1-67FB8201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783" y="1860726"/>
            <a:ext cx="2040309" cy="25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C66959FE-5822-057E-01E0-F1088B97E0C1}"/>
              </a:ext>
            </a:extLst>
          </p:cNvPr>
          <p:cNvSpPr/>
          <p:nvPr/>
        </p:nvSpPr>
        <p:spPr>
          <a:xfrm>
            <a:off x="2795791" y="1947089"/>
            <a:ext cx="2450505" cy="1536700"/>
          </a:xfrm>
          <a:prstGeom prst="wedgeEllipseCallout">
            <a:avLst>
              <a:gd name="adj1" fmla="val -61939"/>
              <a:gd name="adj2" fmla="val 285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462FB478-040F-9733-AFA8-7554888C9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291" y="2123341"/>
            <a:ext cx="20403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 b="1" dirty="0">
                <a:solidFill>
                  <a:srgbClr val="41145F"/>
                </a:solidFill>
                <a:cs typeface="Arial" panose="020B0604020202020204" pitchFamily="34" charset="0"/>
              </a:rPr>
              <a:t>Is credit a good or bad thing?</a:t>
            </a:r>
            <a:endParaRPr lang="en-GB" alt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31AB153-35B5-A8FF-7C67-C9AF2B902F08}"/>
              </a:ext>
            </a:extLst>
          </p:cNvPr>
          <p:cNvGrpSpPr/>
          <p:nvPr/>
        </p:nvGrpSpPr>
        <p:grpSpPr>
          <a:xfrm>
            <a:off x="6075278" y="990578"/>
            <a:ext cx="3184829" cy="2435270"/>
            <a:chOff x="6075278" y="990578"/>
            <a:chExt cx="3184829" cy="2435270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60124096-C16E-8E8F-4950-4481D676C06A}"/>
                </a:ext>
              </a:extLst>
            </p:cNvPr>
            <p:cNvSpPr txBox="1">
              <a:spLocks/>
            </p:cNvSpPr>
            <p:nvPr/>
          </p:nvSpPr>
          <p:spPr>
            <a:xfrm>
              <a:off x="6075278" y="2432073"/>
              <a:ext cx="3184829" cy="9937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7200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</a:pPr>
              <a:r>
                <a:rPr lang="en-US" sz="200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It can be helpful, if you are able to pay it back.</a:t>
              </a:r>
              <a:endParaRPr lang="en-GB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1126A8F-3CD5-C9C6-55A7-68D11C556D68}"/>
                </a:ext>
              </a:extLst>
            </p:cNvPr>
            <p:cNvGrpSpPr/>
            <p:nvPr/>
          </p:nvGrpSpPr>
          <p:grpSpPr>
            <a:xfrm>
              <a:off x="6786325" y="990578"/>
              <a:ext cx="1762733" cy="1762733"/>
              <a:chOff x="5659694" y="772018"/>
              <a:chExt cx="1762733" cy="176273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85CD5F7-97ED-0307-3657-9A14189EF339}"/>
                  </a:ext>
                </a:extLst>
              </p:cNvPr>
              <p:cNvSpPr/>
              <p:nvPr/>
            </p:nvSpPr>
            <p:spPr>
              <a:xfrm>
                <a:off x="5925673" y="1098550"/>
                <a:ext cx="1230777" cy="11806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Graphic 13" descr="Smiling face with solid fill with solid fill">
                <a:extLst>
                  <a:ext uri="{FF2B5EF4-FFF2-40B4-BE49-F238E27FC236}">
                    <a16:creationId xmlns:a16="http://schemas.microsoft.com/office/drawing/2014/main" id="{5C181B59-DA7B-E6B5-55A7-CC75702EA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59694" y="772018"/>
                <a:ext cx="1762733" cy="1762733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C55D7FD-61C8-862A-4AE0-7C7C62C93246}"/>
              </a:ext>
            </a:extLst>
          </p:cNvPr>
          <p:cNvGrpSpPr/>
          <p:nvPr/>
        </p:nvGrpSpPr>
        <p:grpSpPr>
          <a:xfrm>
            <a:off x="4276608" y="3583449"/>
            <a:ext cx="3184829" cy="2561329"/>
            <a:chOff x="4276608" y="3583449"/>
            <a:chExt cx="3184829" cy="2561329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933F75D0-CEC3-EEC8-9EB2-617405C77378}"/>
                </a:ext>
              </a:extLst>
            </p:cNvPr>
            <p:cNvSpPr txBox="1">
              <a:spLocks/>
            </p:cNvSpPr>
            <p:nvPr/>
          </p:nvSpPr>
          <p:spPr>
            <a:xfrm>
              <a:off x="4276608" y="4983226"/>
              <a:ext cx="3184829" cy="11615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7200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</a:pPr>
              <a:r>
                <a:rPr lang="en-US" sz="2000" dirty="0">
                  <a:solidFill>
                    <a:srgbClr val="FF004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It’s not so great, </a:t>
              </a:r>
              <a:br>
                <a:rPr lang="en-US" sz="2000" dirty="0">
                  <a:solidFill>
                    <a:srgbClr val="FF004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US" sz="2000" dirty="0">
                  <a:solidFill>
                    <a:srgbClr val="FF004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if you can’t repay.</a:t>
              </a:r>
              <a:endParaRPr lang="en-GB" sz="2000" dirty="0">
                <a:solidFill>
                  <a:srgbClr val="FF00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E42191E-3206-02A0-A1BC-47944DC5A9E3}"/>
                </a:ext>
              </a:extLst>
            </p:cNvPr>
            <p:cNvGrpSpPr/>
            <p:nvPr/>
          </p:nvGrpSpPr>
          <p:grpSpPr>
            <a:xfrm>
              <a:off x="4997089" y="3583449"/>
              <a:ext cx="1743866" cy="1743866"/>
              <a:chOff x="4937467" y="3538910"/>
              <a:chExt cx="1743866" cy="174386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2B2B9D2-C466-07DC-8F40-F5C62AA92D56}"/>
                  </a:ext>
                </a:extLst>
              </p:cNvPr>
              <p:cNvSpPr/>
              <p:nvPr/>
            </p:nvSpPr>
            <p:spPr>
              <a:xfrm>
                <a:off x="5271572" y="3958903"/>
                <a:ext cx="1148154" cy="1084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Graphic 26" descr="Sad face with solid fill with solid fill">
                <a:extLst>
                  <a:ext uri="{FF2B5EF4-FFF2-40B4-BE49-F238E27FC236}">
                    <a16:creationId xmlns:a16="http://schemas.microsoft.com/office/drawing/2014/main" id="{10DC0BBE-C950-FD46-8B81-9B50432FD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937467" y="3538910"/>
                <a:ext cx="1743866" cy="1743866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0182D9-380A-3D7D-35EB-DE2BD95DC469}"/>
              </a:ext>
            </a:extLst>
          </p:cNvPr>
          <p:cNvGrpSpPr/>
          <p:nvPr/>
        </p:nvGrpSpPr>
        <p:grpSpPr>
          <a:xfrm>
            <a:off x="7872923" y="3583449"/>
            <a:ext cx="3440119" cy="2561329"/>
            <a:chOff x="7872923" y="3583449"/>
            <a:chExt cx="3440119" cy="2561329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DADC9A2E-DF3F-199B-4B6D-5AE820370411}"/>
                </a:ext>
              </a:extLst>
            </p:cNvPr>
            <p:cNvSpPr txBox="1">
              <a:spLocks/>
            </p:cNvSpPr>
            <p:nvPr/>
          </p:nvSpPr>
          <p:spPr>
            <a:xfrm>
              <a:off x="7872923" y="4983226"/>
              <a:ext cx="3440119" cy="11615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144000" rIns="91440" bIns="7200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GB" sz="2000" dirty="0">
                  <a:solidFill>
                    <a:srgbClr val="FF0042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It’s not so great, if it affects your relationships with friends and family. 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E9F3C88-A72C-4304-B923-EC9A488EE4C7}"/>
                </a:ext>
              </a:extLst>
            </p:cNvPr>
            <p:cNvGrpSpPr/>
            <p:nvPr/>
          </p:nvGrpSpPr>
          <p:grpSpPr>
            <a:xfrm>
              <a:off x="8721049" y="3583449"/>
              <a:ext cx="1743866" cy="1743866"/>
              <a:chOff x="4937467" y="3538910"/>
              <a:chExt cx="1743866" cy="174386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6EDF5D7-CEFB-C88D-0EC5-23E1059D4A54}"/>
                  </a:ext>
                </a:extLst>
              </p:cNvPr>
              <p:cNvSpPr/>
              <p:nvPr/>
            </p:nvSpPr>
            <p:spPr>
              <a:xfrm>
                <a:off x="5271572" y="3958903"/>
                <a:ext cx="1148154" cy="1084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5" descr="Sad face with solid fill with solid fill">
                <a:extLst>
                  <a:ext uri="{FF2B5EF4-FFF2-40B4-BE49-F238E27FC236}">
                    <a16:creationId xmlns:a16="http://schemas.microsoft.com/office/drawing/2014/main" id="{E0CD2F3D-0AB6-052C-07CC-CCC49AA4B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937467" y="3538910"/>
                <a:ext cx="1743866" cy="17438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874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F2596F-B659-4C33-2E94-535028A90903}"/>
              </a:ext>
            </a:extLst>
          </p:cNvPr>
          <p:cNvGrpSpPr/>
          <p:nvPr/>
        </p:nvGrpSpPr>
        <p:grpSpPr>
          <a:xfrm>
            <a:off x="355763" y="2248650"/>
            <a:ext cx="3575377" cy="1321790"/>
            <a:chOff x="1515825" y="-14243"/>
            <a:chExt cx="4768105" cy="17627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8DAE44-3085-38B4-6C0A-9A2BB4D82A24}"/>
                </a:ext>
              </a:extLst>
            </p:cNvPr>
            <p:cNvGrpSpPr/>
            <p:nvPr/>
          </p:nvGrpSpPr>
          <p:grpSpPr>
            <a:xfrm>
              <a:off x="1515825" y="-14243"/>
              <a:ext cx="1762733" cy="1762733"/>
              <a:chOff x="5659694" y="772018"/>
              <a:chExt cx="1762733" cy="176273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ACCBCF0-A4EA-BC59-53C8-3D7C1BD68ECC}"/>
                  </a:ext>
                </a:extLst>
              </p:cNvPr>
              <p:cNvSpPr/>
              <p:nvPr/>
            </p:nvSpPr>
            <p:spPr>
              <a:xfrm>
                <a:off x="5925673" y="1098550"/>
                <a:ext cx="1230777" cy="11806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Graphic 5" descr="Smiling face with solid fill with solid fill">
                <a:extLst>
                  <a:ext uri="{FF2B5EF4-FFF2-40B4-BE49-F238E27FC236}">
                    <a16:creationId xmlns:a16="http://schemas.microsoft.com/office/drawing/2014/main" id="{FD6BF85C-4C23-E2F9-D172-D0EC6B1CE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59694" y="772018"/>
                <a:ext cx="1762733" cy="1762733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EEE3CF-EAA6-BF81-F38B-28EBAEB90114}"/>
                </a:ext>
              </a:extLst>
            </p:cNvPr>
            <p:cNvGrpSpPr/>
            <p:nvPr/>
          </p:nvGrpSpPr>
          <p:grpSpPr>
            <a:xfrm>
              <a:off x="4540064" y="-14243"/>
              <a:ext cx="1743866" cy="1743866"/>
              <a:chOff x="4937467" y="3578238"/>
              <a:chExt cx="1743866" cy="174386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8560E6D-0F67-2E16-DF39-100FFE2CE728}"/>
                  </a:ext>
                </a:extLst>
              </p:cNvPr>
              <p:cNvSpPr/>
              <p:nvPr/>
            </p:nvSpPr>
            <p:spPr>
              <a:xfrm>
                <a:off x="5271572" y="3958903"/>
                <a:ext cx="1148154" cy="1084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Graphic 12" descr="Sad face with solid fill with solid fill">
                <a:extLst>
                  <a:ext uri="{FF2B5EF4-FFF2-40B4-BE49-F238E27FC236}">
                    <a16:creationId xmlns:a16="http://schemas.microsoft.com/office/drawing/2014/main" id="{D1294232-0499-FC7B-57ED-5A39BACDBD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37467" y="3578238"/>
                <a:ext cx="1743866" cy="1743866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AD39A6A-176F-F8AD-D33A-D75734FFB172}"/>
                </a:ext>
              </a:extLst>
            </p:cNvPr>
            <p:cNvGrpSpPr/>
            <p:nvPr/>
          </p:nvGrpSpPr>
          <p:grpSpPr>
            <a:xfrm>
              <a:off x="3037378" y="-14243"/>
              <a:ext cx="1743866" cy="1743866"/>
              <a:chOff x="3372650" y="690964"/>
              <a:chExt cx="1743866" cy="174386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09304C5-02AF-7538-3160-48CD4BFEA973}"/>
                  </a:ext>
                </a:extLst>
              </p:cNvPr>
              <p:cNvSpPr/>
              <p:nvPr/>
            </p:nvSpPr>
            <p:spPr>
              <a:xfrm>
                <a:off x="3734402" y="1038991"/>
                <a:ext cx="1041400" cy="104961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" name="Graphic 1" descr="Expressionless face with solid fill with solid fill">
                <a:extLst>
                  <a:ext uri="{FF2B5EF4-FFF2-40B4-BE49-F238E27FC236}">
                    <a16:creationId xmlns:a16="http://schemas.microsoft.com/office/drawing/2014/main" id="{DB0E4BCD-DC21-EF29-47FF-560A09D76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72650" y="690964"/>
                <a:ext cx="1743866" cy="1743866"/>
              </a:xfrm>
              <a:prstGeom prst="rect">
                <a:avLst/>
              </a:prstGeom>
            </p:spPr>
          </p:pic>
        </p:grpSp>
      </p:grp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5BDAF0B-85DF-E748-839E-11B966D7573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4394" y="990578"/>
            <a:ext cx="1153820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41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money </a:t>
            </a:r>
            <a:br>
              <a:rPr lang="en-GB" sz="4000" b="1" dirty="0">
                <a:solidFill>
                  <a:srgbClr val="41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41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 feel?</a:t>
            </a:r>
          </a:p>
        </p:txBody>
      </p:sp>
      <p:pic>
        <p:nvPicPr>
          <p:cNvPr id="5" name="Picture 4" descr="Green cartoon monster wearing red headphones and drumsticks">
            <a:extLst>
              <a:ext uri="{FF2B5EF4-FFF2-40B4-BE49-F238E27FC236}">
                <a16:creationId xmlns:a16="http://schemas.microsoft.com/office/drawing/2014/main" id="{482AF05B-882E-6DEE-2D95-261906F3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513" y="1024825"/>
            <a:ext cx="1910193" cy="24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0DE48974-802E-A872-206A-4EE840BC576B}"/>
              </a:ext>
            </a:extLst>
          </p:cNvPr>
          <p:cNvSpPr/>
          <p:nvPr/>
        </p:nvSpPr>
        <p:spPr>
          <a:xfrm>
            <a:off x="5580664" y="1096689"/>
            <a:ext cx="3505200" cy="2330474"/>
          </a:xfrm>
          <a:prstGeom prst="wedgeEllipseCallout">
            <a:avLst>
              <a:gd name="adj1" fmla="val 68978"/>
              <a:gd name="adj2" fmla="val -6966"/>
            </a:avLst>
          </a:prstGeom>
          <a:solidFill>
            <a:srgbClr val="41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E3597-8BAD-C3E4-9EFE-6E77F00D3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730" y="1550013"/>
            <a:ext cx="29107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Read this story and pick an emoji to show how you think you might have felt. </a:t>
            </a:r>
          </a:p>
          <a:p>
            <a:pPr algn="ctr" eaLnBrk="1" hangingPunct="1"/>
            <a:endParaRPr lang="en-GB" alt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DD5DBD78-C935-9363-1594-060F4CE44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3692940"/>
            <a:ext cx="3505200" cy="296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have borrowed </a:t>
            </a:r>
            <a:b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money from your parent/guardian to help</a:t>
            </a:r>
            <a:b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buy a video game. </a:t>
            </a:r>
          </a:p>
          <a:p>
            <a:pPr algn="ctr"/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F7A6AA5E-F13E-DEFD-59B9-7E9C8F38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466" y="3692939"/>
            <a:ext cx="3505200" cy="296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will pay the money </a:t>
            </a:r>
            <a:b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back across the next </a:t>
            </a:r>
            <a:b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six months by having a cut </a:t>
            </a:r>
            <a:b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your pocket money.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6A112BD4-066B-777B-FBBA-CA8EAD9DA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416" y="3692939"/>
            <a:ext cx="3854194" cy="296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means it’ll take longer </a:t>
            </a:r>
            <a:b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save up for the new trainers you have your eye on. But you do have your video game!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D4DA452D-ADA2-02C0-F17B-D307055ED36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7"/>
          <a:stretch/>
        </p:blipFill>
        <p:spPr>
          <a:xfrm>
            <a:off x="953120" y="5009726"/>
            <a:ext cx="2490896" cy="1915249"/>
          </a:xfrm>
          <a:prstGeom prst="rect">
            <a:avLst/>
          </a:prstGeom>
        </p:spPr>
      </p:pic>
      <p:pic>
        <p:nvPicPr>
          <p:cNvPr id="25" name="Picture 24" descr="A stack of books&#10;&#10;Description automatically generated with low confidence">
            <a:extLst>
              <a:ext uri="{FF2B5EF4-FFF2-40B4-BE49-F238E27FC236}">
                <a16:creationId xmlns:a16="http://schemas.microsoft.com/office/drawing/2014/main" id="{CC7B8DE1-4A72-7A41-AA87-1423036E0D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77" y="4629172"/>
            <a:ext cx="3453498" cy="25273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D841E1-4D94-796A-8DDC-1BC75A228BEB}"/>
              </a:ext>
            </a:extLst>
          </p:cNvPr>
          <p:cNvCxnSpPr>
            <a:cxnSpLocks/>
          </p:cNvCxnSpPr>
          <p:nvPr/>
        </p:nvCxnSpPr>
        <p:spPr>
          <a:xfrm flipH="1">
            <a:off x="6104066" y="5298665"/>
            <a:ext cx="1221086" cy="1193800"/>
          </a:xfrm>
          <a:prstGeom prst="line">
            <a:avLst/>
          </a:prstGeom>
          <a:ln w="92075">
            <a:solidFill>
              <a:srgbClr val="FF0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Shape, logo, arrow&#10;&#10;Description automatically generated">
            <a:extLst>
              <a:ext uri="{FF2B5EF4-FFF2-40B4-BE49-F238E27FC236}">
                <a16:creationId xmlns:a16="http://schemas.microsoft.com/office/drawing/2014/main" id="{250DC654-82A5-0748-DB23-7A9469FEBD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32" y="4629172"/>
            <a:ext cx="2736037" cy="216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60A962A5-CBA5-B393-B2D2-E4C936DAD84E}"/>
              </a:ext>
            </a:extLst>
          </p:cNvPr>
          <p:cNvSpPr/>
          <p:nvPr/>
        </p:nvSpPr>
        <p:spPr>
          <a:xfrm>
            <a:off x="551398" y="3718337"/>
            <a:ext cx="2699006" cy="2699006"/>
          </a:xfrm>
          <a:prstGeom prst="ellipse">
            <a:avLst/>
          </a:prstGeom>
          <a:solidFill>
            <a:srgbClr val="78237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6D9694-8D37-E6E9-6150-54603E2FCAB1}"/>
              </a:ext>
            </a:extLst>
          </p:cNvPr>
          <p:cNvSpPr/>
          <p:nvPr/>
        </p:nvSpPr>
        <p:spPr>
          <a:xfrm>
            <a:off x="4272498" y="3718337"/>
            <a:ext cx="2699006" cy="2699006"/>
          </a:xfrm>
          <a:prstGeom prst="ellipse">
            <a:avLst/>
          </a:prstGeom>
          <a:solidFill>
            <a:srgbClr val="78237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C9054B-23A5-BCF0-155B-423500CF1F7E}"/>
              </a:ext>
            </a:extLst>
          </p:cNvPr>
          <p:cNvSpPr/>
          <p:nvPr/>
        </p:nvSpPr>
        <p:spPr>
          <a:xfrm>
            <a:off x="8234898" y="3718337"/>
            <a:ext cx="2699006" cy="2699006"/>
          </a:xfrm>
          <a:prstGeom prst="ellipse">
            <a:avLst/>
          </a:prstGeom>
          <a:solidFill>
            <a:srgbClr val="78237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5BDAF0B-85DF-E748-839E-11B966D7573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4394" y="990578"/>
            <a:ext cx="1153820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41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41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do?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DD5DBD78-C935-9363-1594-060F4CE44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382" y="4330332"/>
            <a:ext cx="1904367" cy="296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BORROW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will be short of pocket money for a while, but the toy might not be there </a:t>
            </a:r>
            <a:b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 few months.</a:t>
            </a: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6A112BD4-066B-777B-FBBA-CA8EAD9DA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344" y="4330332"/>
            <a:ext cx="1819438" cy="296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GO WITHOUT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really don’t want to miss out on pocket money for the next two months.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5A7A0-BD5B-BD35-22B2-3EA51AED85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79"/>
          <a:stretch/>
        </p:blipFill>
        <p:spPr>
          <a:xfrm>
            <a:off x="16115" y="4167153"/>
            <a:ext cx="1327671" cy="269900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E66AEB6-4B90-CFAE-1313-2F979A75F237}"/>
              </a:ext>
            </a:extLst>
          </p:cNvPr>
          <p:cNvGrpSpPr/>
          <p:nvPr/>
        </p:nvGrpSpPr>
        <p:grpSpPr>
          <a:xfrm>
            <a:off x="6374054" y="963686"/>
            <a:ext cx="2699006" cy="4055057"/>
            <a:chOff x="6374054" y="963686"/>
            <a:chExt cx="2699006" cy="40550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9C71677-C2F4-30B7-136F-1BBE348D5269}"/>
                </a:ext>
              </a:extLst>
            </p:cNvPr>
            <p:cNvSpPr/>
            <p:nvPr/>
          </p:nvSpPr>
          <p:spPr>
            <a:xfrm>
              <a:off x="6374054" y="963686"/>
              <a:ext cx="2699006" cy="2699006"/>
            </a:xfrm>
            <a:prstGeom prst="ellipse">
              <a:avLst/>
            </a:prstGeom>
            <a:solidFill>
              <a:srgbClr val="78237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4CA52F7C-3F8E-3896-0093-3A11E1FC2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5654">
              <a:off x="6500686" y="1536617"/>
              <a:ext cx="2295603" cy="348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Your parent/</a:t>
              </a:r>
              <a:br>
                <a:rPr lang="en-GB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GB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guardian says they will loan you the money but that it’ll mean no pocket money for </a:t>
              </a:r>
              <a:br>
                <a:rPr lang="en-GB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GB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two months.</a:t>
              </a:r>
              <a:endPara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6CB130-CD36-DB9F-7342-1E5C3851227D}"/>
              </a:ext>
            </a:extLst>
          </p:cNvPr>
          <p:cNvGrpSpPr/>
          <p:nvPr/>
        </p:nvGrpSpPr>
        <p:grpSpPr>
          <a:xfrm>
            <a:off x="3557271" y="966779"/>
            <a:ext cx="2699006" cy="2699006"/>
            <a:chOff x="3557271" y="966779"/>
            <a:chExt cx="2699006" cy="269900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1841EB-CA7B-AC73-43B7-0D5EDC5535F7}"/>
                </a:ext>
              </a:extLst>
            </p:cNvPr>
            <p:cNvSpPr/>
            <p:nvPr/>
          </p:nvSpPr>
          <p:spPr>
            <a:xfrm>
              <a:off x="3557271" y="966779"/>
              <a:ext cx="2699006" cy="2699006"/>
            </a:xfrm>
            <a:prstGeom prst="ellipse">
              <a:avLst/>
            </a:prstGeom>
            <a:solidFill>
              <a:srgbClr val="78237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 Box 2">
              <a:extLst>
                <a:ext uri="{FF2B5EF4-FFF2-40B4-BE49-F238E27FC236}">
                  <a16:creationId xmlns:a16="http://schemas.microsoft.com/office/drawing/2014/main" id="{6402E45B-8691-0CDB-7484-9BB79EA8F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27865">
              <a:off x="4115024" y="1726807"/>
              <a:ext cx="1583499" cy="1512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You see a toy when you are out and really want to buy it. </a:t>
              </a:r>
              <a:endPara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08D2D3D2-9E3C-D106-6FB7-C7464405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706" y="4330332"/>
            <a:ext cx="1327671" cy="296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SAVE UP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 the toy in a couple of months, if you still want it.</a:t>
            </a: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6613B-79E6-1CF0-A778-D9D002D2B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5" r="-3776"/>
          <a:stretch/>
        </p:blipFill>
        <p:spPr>
          <a:xfrm>
            <a:off x="7494318" y="4144466"/>
            <a:ext cx="1341815" cy="2727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4090A0-545A-6227-64AA-057AB14D91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4" r="35765"/>
          <a:stretch/>
        </p:blipFill>
        <p:spPr>
          <a:xfrm>
            <a:off x="3640354" y="4167151"/>
            <a:ext cx="1327671" cy="2699008"/>
          </a:xfrm>
          <a:prstGeom prst="rect">
            <a:avLst/>
          </a:prstGeom>
        </p:spPr>
      </p:pic>
      <p:pic>
        <p:nvPicPr>
          <p:cNvPr id="5" name="Picture 2" descr="Cartoon girl with a bow on her head">
            <a:extLst>
              <a:ext uri="{FF2B5EF4-FFF2-40B4-BE49-F238E27FC236}">
                <a16:creationId xmlns:a16="http://schemas.microsoft.com/office/drawing/2014/main" id="{727EAA0F-0B50-EDF8-BD9E-08D54F99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44" y="908449"/>
            <a:ext cx="2040309" cy="25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96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60A962A5-CBA5-B393-B2D2-E4C936DAD84E}"/>
              </a:ext>
            </a:extLst>
          </p:cNvPr>
          <p:cNvSpPr/>
          <p:nvPr/>
        </p:nvSpPr>
        <p:spPr>
          <a:xfrm>
            <a:off x="551398" y="3718337"/>
            <a:ext cx="2699006" cy="2699006"/>
          </a:xfrm>
          <a:prstGeom prst="ellipse">
            <a:avLst/>
          </a:prstGeom>
          <a:solidFill>
            <a:srgbClr val="78237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6D9694-8D37-E6E9-6150-54603E2FCAB1}"/>
              </a:ext>
            </a:extLst>
          </p:cNvPr>
          <p:cNvSpPr/>
          <p:nvPr/>
        </p:nvSpPr>
        <p:spPr>
          <a:xfrm>
            <a:off x="4272498" y="3718337"/>
            <a:ext cx="2699006" cy="2699006"/>
          </a:xfrm>
          <a:prstGeom prst="ellipse">
            <a:avLst/>
          </a:prstGeom>
          <a:solidFill>
            <a:srgbClr val="78237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C9054B-23A5-BCF0-155B-423500CF1F7E}"/>
              </a:ext>
            </a:extLst>
          </p:cNvPr>
          <p:cNvSpPr/>
          <p:nvPr/>
        </p:nvSpPr>
        <p:spPr>
          <a:xfrm>
            <a:off x="8234898" y="3718337"/>
            <a:ext cx="2699006" cy="2699006"/>
          </a:xfrm>
          <a:prstGeom prst="ellipse">
            <a:avLst/>
          </a:prstGeom>
          <a:solidFill>
            <a:srgbClr val="78237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5BDAF0B-85DF-E748-839E-11B966D7573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4394" y="990578"/>
            <a:ext cx="1153820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41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41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do?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DD5DBD78-C935-9363-1594-060F4CE44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878" y="4330332"/>
            <a:ext cx="1904367" cy="296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BORROW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theme park will be such good fun. The extra </a:t>
            </a:r>
            <a:b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£15 won’t be </a:t>
            </a:r>
            <a:b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problem.</a:t>
            </a: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6A112BD4-066B-777B-FBBA-CA8EAD9DA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4009" y="4330332"/>
            <a:ext cx="1943011" cy="296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GO WITHOUT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£150 is a lot of money to spend on a day out.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can go somewhere cheaper instead.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5A7A0-BD5B-BD35-22B2-3EA51AED85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79"/>
          <a:stretch/>
        </p:blipFill>
        <p:spPr>
          <a:xfrm>
            <a:off x="16115" y="4167153"/>
            <a:ext cx="1327671" cy="269900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E66AEB6-4B90-CFAE-1313-2F979A75F237}"/>
              </a:ext>
            </a:extLst>
          </p:cNvPr>
          <p:cNvGrpSpPr/>
          <p:nvPr/>
        </p:nvGrpSpPr>
        <p:grpSpPr>
          <a:xfrm>
            <a:off x="6374054" y="963686"/>
            <a:ext cx="2699006" cy="2699006"/>
            <a:chOff x="6374054" y="963686"/>
            <a:chExt cx="2699006" cy="26990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9C71677-C2F4-30B7-136F-1BBE348D5269}"/>
                </a:ext>
              </a:extLst>
            </p:cNvPr>
            <p:cNvSpPr/>
            <p:nvPr/>
          </p:nvSpPr>
          <p:spPr>
            <a:xfrm>
              <a:off x="6374054" y="963686"/>
              <a:ext cx="2699006" cy="2699006"/>
            </a:xfrm>
            <a:prstGeom prst="ellipse">
              <a:avLst/>
            </a:prstGeom>
            <a:solidFill>
              <a:srgbClr val="78237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4CA52F7C-3F8E-3896-0093-3A11E1FC2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5654">
              <a:off x="6629522" y="1784468"/>
              <a:ext cx="2295603" cy="1217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You’ll have to use the family credit card, and the interest will be an extra £15.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6CB130-CD36-DB9F-7342-1E5C3851227D}"/>
              </a:ext>
            </a:extLst>
          </p:cNvPr>
          <p:cNvGrpSpPr/>
          <p:nvPr/>
        </p:nvGrpSpPr>
        <p:grpSpPr>
          <a:xfrm>
            <a:off x="3557271" y="966779"/>
            <a:ext cx="2699006" cy="2699006"/>
            <a:chOff x="3557271" y="966779"/>
            <a:chExt cx="2699006" cy="269900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1841EB-CA7B-AC73-43B7-0D5EDC5535F7}"/>
                </a:ext>
              </a:extLst>
            </p:cNvPr>
            <p:cNvSpPr/>
            <p:nvPr/>
          </p:nvSpPr>
          <p:spPr>
            <a:xfrm>
              <a:off x="3557271" y="966779"/>
              <a:ext cx="2699006" cy="2699006"/>
            </a:xfrm>
            <a:prstGeom prst="ellipse">
              <a:avLst/>
            </a:prstGeom>
            <a:solidFill>
              <a:srgbClr val="78237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 Box 2">
              <a:extLst>
                <a:ext uri="{FF2B5EF4-FFF2-40B4-BE49-F238E27FC236}">
                  <a16:creationId xmlns:a16="http://schemas.microsoft.com/office/drawing/2014/main" id="{6402E45B-8691-0CDB-7484-9BB79EA8F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27865">
              <a:off x="4014087" y="1553207"/>
              <a:ext cx="1785374" cy="1512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You’d like to go to a local theme park but it is going to cost £150 for the day for the family. </a:t>
              </a:r>
            </a:p>
          </p:txBody>
        </p:sp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08D2D3D2-9E3C-D106-6FB7-C7464405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886" y="4330332"/>
            <a:ext cx="1691687" cy="296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SAVE UP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can go in </a:t>
            </a:r>
            <a:b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few months, once you’ve saved up. The extra £15 will come in handy.</a:t>
            </a:r>
          </a:p>
          <a:p>
            <a:pPr algn="ctr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6613B-79E6-1CF0-A778-D9D002D2B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5" r="-3776"/>
          <a:stretch/>
        </p:blipFill>
        <p:spPr>
          <a:xfrm>
            <a:off x="7494318" y="4144466"/>
            <a:ext cx="1341815" cy="2727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4090A0-545A-6227-64AA-057AB14D91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4" r="35765"/>
          <a:stretch/>
        </p:blipFill>
        <p:spPr>
          <a:xfrm>
            <a:off x="3640354" y="4167151"/>
            <a:ext cx="1327671" cy="2699008"/>
          </a:xfrm>
          <a:prstGeom prst="rect">
            <a:avLst/>
          </a:prstGeom>
        </p:spPr>
      </p:pic>
      <p:pic>
        <p:nvPicPr>
          <p:cNvPr id="5" name="Picture 2" descr="Cartoon girl with a bow on her head">
            <a:extLst>
              <a:ext uri="{FF2B5EF4-FFF2-40B4-BE49-F238E27FC236}">
                <a16:creationId xmlns:a16="http://schemas.microsoft.com/office/drawing/2014/main" id="{727EAA0F-0B50-EDF8-BD9E-08D54F99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44" y="908449"/>
            <a:ext cx="2040309" cy="25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artoon girl with a bow on her head">
            <a:extLst>
              <a:ext uri="{FF2B5EF4-FFF2-40B4-BE49-F238E27FC236}">
                <a16:creationId xmlns:a16="http://schemas.microsoft.com/office/drawing/2014/main" id="{56CF837D-6F1F-0603-A87D-48B89BE9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291" y="2953980"/>
            <a:ext cx="2809032" cy="35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reen cartoon monster wearing red headphones and drumsticks">
            <a:extLst>
              <a:ext uri="{FF2B5EF4-FFF2-40B4-BE49-F238E27FC236}">
                <a16:creationId xmlns:a16="http://schemas.microsoft.com/office/drawing/2014/main" id="{1E9197AD-F672-B1EB-8922-5A2E1BE5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74" y="2656598"/>
            <a:ext cx="2910716" cy="36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Placeholder 1">
            <a:extLst>
              <a:ext uri="{FF2B5EF4-FFF2-40B4-BE49-F238E27FC236}">
                <a16:creationId xmlns:a16="http://schemas.microsoft.com/office/drawing/2014/main" id="{F470EE52-4BCE-7840-9704-40883C241D3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9887" y="1184275"/>
            <a:ext cx="978164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4800" b="1" dirty="0">
                <a:solidFill>
                  <a:srgbClr val="41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  <a:br>
              <a:rPr lang="en-GB" sz="4800" b="1" dirty="0">
                <a:solidFill>
                  <a:srgbClr val="41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800" b="1" dirty="0">
              <a:solidFill>
                <a:srgbClr val="41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sz="4800" b="1" dirty="0">
              <a:solidFill>
                <a:srgbClr val="41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4400" b="1" dirty="0">
              <a:solidFill>
                <a:srgbClr val="41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D369FD9A-DF0D-488F-46BC-118DAF780DA7}"/>
              </a:ext>
            </a:extLst>
          </p:cNvPr>
          <p:cNvSpPr/>
          <p:nvPr/>
        </p:nvSpPr>
        <p:spPr>
          <a:xfrm>
            <a:off x="2769195" y="2249753"/>
            <a:ext cx="3733205" cy="2346655"/>
          </a:xfrm>
          <a:prstGeom prst="wedgeEllipseCallout">
            <a:avLst>
              <a:gd name="adj1" fmla="val -42764"/>
              <a:gd name="adj2" fmla="val 516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705B149-617E-3B45-B5CF-51CF2561E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927" y="2472751"/>
            <a:ext cx="322463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 b="1" dirty="0">
                <a:solidFill>
                  <a:srgbClr val="41145F"/>
                </a:solidFill>
                <a:cs typeface="Arial" panose="020B0604020202020204" pitchFamily="34" charset="0"/>
              </a:rPr>
              <a:t>Did you know… </a:t>
            </a:r>
            <a:br>
              <a:rPr lang="en-GB" altLang="en-US" sz="2200" dirty="0">
                <a:solidFill>
                  <a:srgbClr val="41145F"/>
                </a:solidFill>
                <a:cs typeface="Arial" panose="020B0604020202020204" pitchFamily="34" charset="0"/>
              </a:rPr>
            </a:br>
            <a:r>
              <a:rPr lang="en-GB" altLang="en-US" sz="2200" dirty="0">
                <a:solidFill>
                  <a:srgbClr val="41145F"/>
                </a:solidFill>
                <a:cs typeface="Arial" panose="020B0604020202020204" pitchFamily="34" charset="0"/>
              </a:rPr>
              <a:t>the skills we need to manage our money start to develop between the ages of 3 and 7!</a:t>
            </a:r>
          </a:p>
          <a:p>
            <a:pPr algn="ctr" eaLnBrk="1" hangingPunct="1"/>
            <a:endParaRPr lang="en-GB" altLang="en-US" sz="2200" dirty="0">
              <a:solidFill>
                <a:srgbClr val="41145F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703766-ED53-B305-0ED0-7D8310A690F1}"/>
              </a:ext>
            </a:extLst>
          </p:cNvPr>
          <p:cNvGrpSpPr/>
          <p:nvPr/>
        </p:nvGrpSpPr>
        <p:grpSpPr>
          <a:xfrm>
            <a:off x="6098483" y="1184275"/>
            <a:ext cx="4360781" cy="2181028"/>
            <a:chOff x="6098483" y="1184275"/>
            <a:chExt cx="4360781" cy="2181028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F1D3B8B6-DB63-EA25-806F-8709B451E619}"/>
                </a:ext>
              </a:extLst>
            </p:cNvPr>
            <p:cNvSpPr/>
            <p:nvPr/>
          </p:nvSpPr>
          <p:spPr>
            <a:xfrm>
              <a:off x="6098483" y="1184275"/>
              <a:ext cx="4360781" cy="2181028"/>
            </a:xfrm>
            <a:prstGeom prst="wedgeEllipseCallout">
              <a:avLst>
                <a:gd name="adj1" fmla="val 37127"/>
                <a:gd name="adj2" fmla="val 600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11">
              <a:extLst>
                <a:ext uri="{FF2B5EF4-FFF2-40B4-BE49-F238E27FC236}">
                  <a16:creationId xmlns:a16="http://schemas.microsoft.com/office/drawing/2014/main" id="{77ED357A-415B-9178-83DA-AA92253B2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1559" y="1526479"/>
              <a:ext cx="385279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200" b="1" dirty="0">
                  <a:solidFill>
                    <a:srgbClr val="41145F"/>
                  </a:solidFill>
                  <a:cs typeface="Arial" panose="020B0604020202020204" pitchFamily="34" charset="0"/>
                </a:rPr>
                <a:t>Did you know… </a:t>
              </a:r>
              <a:r>
                <a:rPr lang="en-GB" altLang="en-US" sz="2200" dirty="0">
                  <a:solidFill>
                    <a:srgbClr val="41145F"/>
                  </a:solidFill>
                  <a:cs typeface="Arial" panose="020B0604020202020204" pitchFamily="34" charset="0"/>
                </a:rPr>
                <a:t>the most common things children aged 7 to 15 spend their money on are clothes and shoes.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E3BBE2-3568-409D-84F3-5177E4E66D7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4394" y="990578"/>
            <a:ext cx="11601706" cy="189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Talk Money with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986A44-40A0-E00E-54A5-D1F4D70F0E55}"/>
              </a:ext>
            </a:extLst>
          </p:cNvPr>
          <p:cNvGrpSpPr/>
          <p:nvPr/>
        </p:nvGrpSpPr>
        <p:grpSpPr>
          <a:xfrm>
            <a:off x="3058734" y="3120088"/>
            <a:ext cx="2847930" cy="2585165"/>
            <a:chOff x="3058734" y="3120088"/>
            <a:chExt cx="2847930" cy="2585165"/>
          </a:xfrm>
        </p:grpSpPr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id="{C1C3BF32-0186-AD21-827D-8CE80C8E4E4B}"/>
                </a:ext>
              </a:extLst>
            </p:cNvPr>
            <p:cNvSpPr/>
            <p:nvPr/>
          </p:nvSpPr>
          <p:spPr>
            <a:xfrm>
              <a:off x="3058734" y="3120088"/>
              <a:ext cx="2847930" cy="2585165"/>
            </a:xfrm>
            <a:prstGeom prst="wedgeEllipseCallout">
              <a:avLst>
                <a:gd name="adj1" fmla="val -56143"/>
                <a:gd name="adj2" fmla="val 322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D7FB7437-4D9D-0DC7-6046-D9071E2EF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184" y="3479587"/>
              <a:ext cx="2443559" cy="178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200" b="1" dirty="0">
                  <a:solidFill>
                    <a:srgbClr val="41145F"/>
                  </a:solidFill>
                  <a:cs typeface="Arial" panose="020B0604020202020204" pitchFamily="34" charset="0"/>
                </a:rPr>
                <a:t>If you’re not sure whether borrowing money is the best option…</a:t>
              </a:r>
              <a:endParaRPr lang="en-GB" altLang="en-US" sz="2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2" descr="Cartoon girl with a bow on her head">
            <a:extLst>
              <a:ext uri="{FF2B5EF4-FFF2-40B4-BE49-F238E27FC236}">
                <a16:creationId xmlns:a16="http://schemas.microsoft.com/office/drawing/2014/main" id="{48992A68-6F75-0179-14E4-726926CB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768" y="3480532"/>
            <a:ext cx="2450506" cy="31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een cartoon monster wearing red headphones and drumsticks">
            <a:extLst>
              <a:ext uri="{FF2B5EF4-FFF2-40B4-BE49-F238E27FC236}">
                <a16:creationId xmlns:a16="http://schemas.microsoft.com/office/drawing/2014/main" id="{52F2E137-5141-AF54-B797-6D91BBAF1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106" y="2469368"/>
            <a:ext cx="3059590" cy="38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843F72D-9EF1-E434-80B9-2CB5236C1010}"/>
              </a:ext>
            </a:extLst>
          </p:cNvPr>
          <p:cNvGrpSpPr/>
          <p:nvPr/>
        </p:nvGrpSpPr>
        <p:grpSpPr>
          <a:xfrm>
            <a:off x="5970574" y="4008150"/>
            <a:ext cx="2696895" cy="2492602"/>
            <a:chOff x="5970574" y="4008150"/>
            <a:chExt cx="2696895" cy="2492602"/>
          </a:xfrm>
        </p:grpSpPr>
        <p:sp>
          <p:nvSpPr>
            <p:cNvPr id="21" name="Oval Callout 20">
              <a:extLst>
                <a:ext uri="{FF2B5EF4-FFF2-40B4-BE49-F238E27FC236}">
                  <a16:creationId xmlns:a16="http://schemas.microsoft.com/office/drawing/2014/main" id="{B26FEE4A-19EA-9C35-5657-0E708B893B4C}"/>
                </a:ext>
              </a:extLst>
            </p:cNvPr>
            <p:cNvSpPr/>
            <p:nvPr/>
          </p:nvSpPr>
          <p:spPr>
            <a:xfrm>
              <a:off x="5970574" y="4008150"/>
              <a:ext cx="2696895" cy="2492602"/>
            </a:xfrm>
            <a:prstGeom prst="wedgeEllipseCallout">
              <a:avLst>
                <a:gd name="adj1" fmla="val 62133"/>
                <a:gd name="adj2" fmla="val -272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DE4A7C0-E324-93EB-6A22-F88C26D6D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9296" y="4545196"/>
              <a:ext cx="223977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200" b="1" dirty="0">
                  <a:solidFill>
                    <a:srgbClr val="41145F"/>
                  </a:solidFill>
                  <a:cs typeface="Arial" panose="020B0604020202020204" pitchFamily="34" charset="0"/>
                </a:rPr>
                <a:t>… it’s good to Talk Money with friends and family!</a:t>
              </a:r>
            </a:p>
          </p:txBody>
        </p:sp>
      </p:grpSp>
      <p:pic>
        <p:nvPicPr>
          <p:cNvPr id="24" name="Picture 2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6AB1BB2-3955-861C-E3AC-B7EC7FB26E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1" t="43416"/>
          <a:stretch/>
        </p:blipFill>
        <p:spPr>
          <a:xfrm>
            <a:off x="2147296" y="1074885"/>
            <a:ext cx="3948704" cy="17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7D0F3-D96F-9DC5-F799-B50D24656C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A6C222B5-0B4B-8393-C4A4-8D2C73952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/>
        </p:blipFill>
        <p:spPr>
          <a:xfrm>
            <a:off x="635440" y="0"/>
            <a:ext cx="1092112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389EA3-4E1E-CF86-52B2-0B15AE481C22}"/>
              </a:ext>
            </a:extLst>
          </p:cNvPr>
          <p:cNvSpPr/>
          <p:nvPr/>
        </p:nvSpPr>
        <p:spPr>
          <a:xfrm>
            <a:off x="10031767" y="159798"/>
            <a:ext cx="1402672" cy="319596"/>
          </a:xfrm>
          <a:prstGeom prst="rect">
            <a:avLst/>
          </a:prstGeom>
          <a:solidFill>
            <a:srgbClr val="F5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0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7D0F3-D96F-9DC5-F799-B50D24656C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52B9AB-59DF-2FD8-0CFB-94DD185BC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/>
        </p:blipFill>
        <p:spPr>
          <a:xfrm>
            <a:off x="635440" y="0"/>
            <a:ext cx="1092112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2911C0-7381-380A-85F5-92019215F776}"/>
              </a:ext>
            </a:extLst>
          </p:cNvPr>
          <p:cNvSpPr/>
          <p:nvPr/>
        </p:nvSpPr>
        <p:spPr>
          <a:xfrm>
            <a:off x="10031767" y="159798"/>
            <a:ext cx="1402672" cy="319596"/>
          </a:xfrm>
          <a:prstGeom prst="rect">
            <a:avLst/>
          </a:prstGeom>
          <a:solidFill>
            <a:srgbClr val="F5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7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7D0F3-D96F-9DC5-F799-B50D24656C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DED408-1D49-582F-6657-E91447EEC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/>
        </p:blipFill>
        <p:spPr>
          <a:xfrm>
            <a:off x="635440" y="0"/>
            <a:ext cx="1092112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3CF5D3-36AE-6CD3-E914-E34697BF3EFE}"/>
              </a:ext>
            </a:extLst>
          </p:cNvPr>
          <p:cNvSpPr/>
          <p:nvPr/>
        </p:nvSpPr>
        <p:spPr>
          <a:xfrm>
            <a:off x="10031767" y="159798"/>
            <a:ext cx="1402672" cy="319596"/>
          </a:xfrm>
          <a:prstGeom prst="rect">
            <a:avLst/>
          </a:prstGeom>
          <a:solidFill>
            <a:srgbClr val="F5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7D0F3-D96F-9DC5-F799-B50D24656C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675CF-CB14-02AD-15B5-D2478B098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/>
        </p:blipFill>
        <p:spPr>
          <a:xfrm>
            <a:off x="635440" y="0"/>
            <a:ext cx="1092112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43DA94-204C-8A01-D007-0CA050976F51}"/>
              </a:ext>
            </a:extLst>
          </p:cNvPr>
          <p:cNvSpPr/>
          <p:nvPr/>
        </p:nvSpPr>
        <p:spPr>
          <a:xfrm>
            <a:off x="10031767" y="159798"/>
            <a:ext cx="1402672" cy="319596"/>
          </a:xfrm>
          <a:prstGeom prst="rect">
            <a:avLst/>
          </a:prstGeom>
          <a:solidFill>
            <a:srgbClr val="F5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7D0F3-D96F-9DC5-F799-B50D24656C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7969B0-9A4E-362A-9699-B3FDCA0D8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/>
        </p:blipFill>
        <p:spPr>
          <a:xfrm>
            <a:off x="635440" y="0"/>
            <a:ext cx="1092112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F482AC-DE2D-D2D5-0519-5AFD224B61E5}"/>
              </a:ext>
            </a:extLst>
          </p:cNvPr>
          <p:cNvSpPr txBox="1"/>
          <p:nvPr/>
        </p:nvSpPr>
        <p:spPr>
          <a:xfrm>
            <a:off x="-950119" y="528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0D1B6-4856-9910-A1FF-5924965D99E3}"/>
              </a:ext>
            </a:extLst>
          </p:cNvPr>
          <p:cNvSpPr txBox="1"/>
          <p:nvPr/>
        </p:nvSpPr>
        <p:spPr>
          <a:xfrm>
            <a:off x="-535781" y="285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D1B9B-7ADA-B98C-FB16-69D636F378E8}"/>
              </a:ext>
            </a:extLst>
          </p:cNvPr>
          <p:cNvSpPr/>
          <p:nvPr/>
        </p:nvSpPr>
        <p:spPr>
          <a:xfrm>
            <a:off x="10031767" y="159798"/>
            <a:ext cx="1402672" cy="319596"/>
          </a:xfrm>
          <a:prstGeom prst="rect">
            <a:avLst/>
          </a:prstGeom>
          <a:solidFill>
            <a:srgbClr val="F5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7D0F3-D96F-9DC5-F799-B50D24656C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DD4F3B-4113-625A-866A-97BB44594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/>
        </p:blipFill>
        <p:spPr>
          <a:xfrm>
            <a:off x="635440" y="0"/>
            <a:ext cx="1092112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C9AE58-9F5E-1FF9-C908-8DE53835B3F1}"/>
              </a:ext>
            </a:extLst>
          </p:cNvPr>
          <p:cNvSpPr/>
          <p:nvPr/>
        </p:nvSpPr>
        <p:spPr>
          <a:xfrm>
            <a:off x="10031767" y="159798"/>
            <a:ext cx="1402672" cy="319596"/>
          </a:xfrm>
          <a:prstGeom prst="rect">
            <a:avLst/>
          </a:prstGeom>
          <a:solidFill>
            <a:srgbClr val="F5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2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7D0F3-D96F-9DC5-F799-B50D24656C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EF6F26-492C-FB35-A255-FD92C801A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/>
        </p:blipFill>
        <p:spPr>
          <a:xfrm>
            <a:off x="635440" y="0"/>
            <a:ext cx="1092112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09CC7-AF98-66CA-143C-B1A244690382}"/>
              </a:ext>
            </a:extLst>
          </p:cNvPr>
          <p:cNvSpPr/>
          <p:nvPr/>
        </p:nvSpPr>
        <p:spPr>
          <a:xfrm>
            <a:off x="10031767" y="159798"/>
            <a:ext cx="1402672" cy="319596"/>
          </a:xfrm>
          <a:prstGeom prst="rect">
            <a:avLst/>
          </a:prstGeom>
          <a:solidFill>
            <a:srgbClr val="F5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5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9D395C0767344A8154403446BCA6C1" ma:contentTypeVersion="12" ma:contentTypeDescription="Create a new document." ma:contentTypeScope="" ma:versionID="61040ee26fd33f19fd0b797fe0aa79a4">
  <xsd:schema xmlns:xsd="http://www.w3.org/2001/XMLSchema" xmlns:xs="http://www.w3.org/2001/XMLSchema" xmlns:p="http://schemas.microsoft.com/office/2006/metadata/properties" xmlns:ns2="2e9eef50-122b-4361-bbee-df504e49898e" xmlns:ns3="ef25d0c7-801e-412d-9853-2594e922887f" targetNamespace="http://schemas.microsoft.com/office/2006/metadata/properties" ma:root="true" ma:fieldsID="39d85ef88634eb938ed6ea9574a180ec" ns2:_="" ns3:_="">
    <xsd:import namespace="2e9eef50-122b-4361-bbee-df504e49898e"/>
    <xsd:import namespace="ef25d0c7-801e-412d-9853-2594e92288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eef50-122b-4361-bbee-df504e4989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25d0c7-801e-412d-9853-2594e92288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0BF69-1E07-44BE-A0A9-428BC636E97C}">
  <ds:schemaRefs>
    <ds:schemaRef ds:uri="http://schemas.microsoft.com/office/2006/metadata/properties"/>
    <ds:schemaRef ds:uri="http://purl.org/dc/terms/"/>
    <ds:schemaRef ds:uri="2e9eef50-122b-4361-bbee-df504e49898e"/>
    <ds:schemaRef ds:uri="http://schemas.openxmlformats.org/package/2006/metadata/core-properties"/>
    <ds:schemaRef ds:uri="http://purl.org/dc/dcmitype/"/>
    <ds:schemaRef ds:uri="ef25d0c7-801e-412d-9853-2594e922887f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D1FA47-B631-478E-A659-431A3A3EB1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61E95A-2CEE-4D85-95F5-A4F2918A4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9eef50-122b-4361-bbee-df504e49898e"/>
    <ds:schemaRef ds:uri="ef25d0c7-801e-412d-9853-2594e92288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2328</TotalTime>
  <Words>635</Words>
  <Application>Microsoft Macintosh PowerPoint</Application>
  <PresentationFormat>Widescreen</PresentationFormat>
  <Paragraphs>67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RN House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crowdfunding?</dc:title>
  <dc:creator>Claire Smith</dc:creator>
  <cp:lastModifiedBy>Barry Brocklebank</cp:lastModifiedBy>
  <cp:revision>45</cp:revision>
  <cp:lastPrinted>2019-06-07T15:42:35Z</cp:lastPrinted>
  <dcterms:created xsi:type="dcterms:W3CDTF">2015-12-14T13:58:53Z</dcterms:created>
  <dcterms:modified xsi:type="dcterms:W3CDTF">2022-11-14T12:22:56Z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0x010100969D395C0767344A8154403446BCA6C1</vt:lpwstr>
  </property>
</Properties>
</file>